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Slab"/>
      <p:regular r:id="rId17"/>
      <p:bold r:id="rId18"/>
    </p:embeddedFont>
    <p:embeddedFont>
      <p:font typeface="Roboto"/>
      <p:regular r:id="rId19"/>
      <p:bold r:id="rId20"/>
      <p:italic r:id="rId21"/>
      <p:boldItalic r:id="rId22"/>
    </p:embeddedFont>
    <p:embeddedFont>
      <p:font typeface="Roboto Medium"/>
      <p:regular r:id="rId23"/>
      <p:bold r:id="rId24"/>
      <p:italic r:id="rId25"/>
      <p:boldItalic r:id="rId26"/>
    </p:embeddedFont>
    <p:embeddedFont>
      <p:font typeface="Montserrat"/>
      <p:regular r:id="rId27"/>
      <p:bold r:id="rId28"/>
      <p:italic r:id="rId29"/>
      <p:boldItalic r:id="rId30"/>
    </p:embeddedFont>
    <p:embeddedFont>
      <p:font typeface="Montserrat Medium"/>
      <p:regular r:id="rId31"/>
      <p:bold r:id="rId32"/>
      <p:italic r:id="rId33"/>
      <p:boldItalic r:id="rId34"/>
    </p:embeddedFont>
    <p:embeddedFont>
      <p:font typeface="Helvetica Neue"/>
      <p:regular r:id="rId35"/>
      <p:bold r:id="rId36"/>
      <p:italic r:id="rId37"/>
      <p:boldItalic r:id="rId38"/>
    </p:embeddedFont>
    <p:embeddedFont>
      <p:font typeface="Helvetica Neue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3" roundtripDataSignature="AMtx7mgYmiibWWEwPKt/v+3DP0uKOowo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font" Target="fonts/Roboto-bold.fntdata"/><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font" Target="fonts/Roboto-boldItalic.fntdata"/><Relationship Id="rId21" Type="http://schemas.openxmlformats.org/officeDocument/2006/relationships/font" Target="fonts/Roboto-italic.fntdata"/><Relationship Id="rId43" Type="http://customschemas.google.com/relationships/presentationmetadata" Target="meta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MontserratMedium-italic.fntdata"/><Relationship Id="rId10" Type="http://schemas.openxmlformats.org/officeDocument/2006/relationships/slide" Target="slides/slide4.xml"/><Relationship Id="rId32" Type="http://schemas.openxmlformats.org/officeDocument/2006/relationships/font" Target="fonts/MontserratMedium-bold.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MontserratMedium-boldItalic.fntdata"/><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font" Target="fonts/RobotoSlab-regular.fntdata"/><Relationship Id="rId39" Type="http://schemas.openxmlformats.org/officeDocument/2006/relationships/font" Target="fonts/HelveticaNeueLight-regular.fntdata"/><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font" Target="fonts/Roboto-regular.fntdata"/><Relationship Id="rId18" Type="http://schemas.openxmlformats.org/officeDocument/2006/relationships/font" Target="fonts/RobotoSlab-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31e7bf50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d31e7bf50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31e7bf5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d31e7bf50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b71fbad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ab71fbad1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2162c7c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d2162c7c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b71fbad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ab71fbad12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28676ad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e28676adf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3.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Two sample t-test.</a:t>
            </a:r>
            <a:endParaRPr>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Two sample t-test.</a:t>
            </a:r>
            <a:endParaRPr sz="2000">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None/>
            </a:pPr>
            <a:r>
              <a:t/>
            </a:r>
            <a:endParaRPr sz="2000">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None/>
            </a:pPr>
            <a:r>
              <a:t/>
            </a:r>
            <a:endParaRPr sz="2000">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None/>
            </a:pPr>
            <a:r>
              <a:t/>
            </a:r>
            <a:endParaRPr sz="2000">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Example.</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a0aef77d17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236" name="Google Shape;236;ga0aef77d17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ga0aef77d17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What happens if we want to determine up to which extent the </a:t>
            </a:r>
            <a:r>
              <a:rPr b="1" i="0" lang="en" sz="1800" u="none" cap="none" strike="noStrike">
                <a:solidFill>
                  <a:srgbClr val="FF0000"/>
                </a:solidFill>
                <a:highlight>
                  <a:srgbClr val="FFFFFF"/>
                </a:highlight>
                <a:latin typeface="Roboto"/>
                <a:ea typeface="Roboto"/>
                <a:cs typeface="Roboto"/>
                <a:sym typeface="Roboto"/>
              </a:rPr>
              <a:t>sample means of </a:t>
            </a:r>
            <a:r>
              <a:rPr b="1" i="0" lang="en" sz="1800" u="none" cap="none" strike="noStrike">
                <a:solidFill>
                  <a:srgbClr val="FF0000"/>
                </a:solidFill>
                <a:highlight>
                  <a:srgbClr val="FFFFFF"/>
                </a:highlight>
                <a:latin typeface="Roboto"/>
                <a:ea typeface="Roboto"/>
                <a:cs typeface="Roboto"/>
                <a:sym typeface="Roboto"/>
              </a:rPr>
              <a:t>two </a:t>
            </a:r>
            <a:r>
              <a:rPr b="1" lang="en" sz="1800">
                <a:solidFill>
                  <a:srgbClr val="FF0000"/>
                </a:solidFill>
                <a:highlight>
                  <a:srgbClr val="FFFFFF"/>
                </a:highlight>
                <a:latin typeface="Roboto"/>
                <a:ea typeface="Roboto"/>
                <a:cs typeface="Roboto"/>
                <a:sym typeface="Roboto"/>
              </a:rPr>
              <a:t>different </a:t>
            </a:r>
            <a:r>
              <a:rPr b="1" i="0" lang="en" sz="1800" u="none" cap="none" strike="noStrike">
                <a:solidFill>
                  <a:srgbClr val="FF0000"/>
                </a:solidFill>
                <a:highlight>
                  <a:srgbClr val="FFFFFF"/>
                </a:highlight>
                <a:latin typeface="Roboto"/>
                <a:ea typeface="Roboto"/>
                <a:cs typeface="Roboto"/>
                <a:sym typeface="Roboto"/>
              </a:rPr>
              <a:t>populations are the same</a:t>
            </a:r>
            <a:r>
              <a:rPr b="0" i="0" lang="en" sz="1800" u="none" cap="none" strike="noStrike">
                <a:solidFill>
                  <a:srgbClr val="172B4D"/>
                </a:solidFill>
                <a:highlight>
                  <a:srgbClr val="FFFFFF"/>
                </a:highlight>
                <a:latin typeface="Roboto"/>
                <a:ea typeface="Roboto"/>
                <a:cs typeface="Roboto"/>
                <a:sym typeface="Roboto"/>
              </a:rPr>
              <a: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Here instead of drawing an inference on </a:t>
            </a:r>
            <a:r>
              <a:rPr b="1" lang="en" sz="1800">
                <a:solidFill>
                  <a:srgbClr val="172B4D"/>
                </a:solidFill>
                <a:highlight>
                  <a:srgbClr val="FFFFFF"/>
                </a:highlight>
                <a:latin typeface="Roboto"/>
                <a:ea typeface="Roboto"/>
                <a:cs typeface="Roboto"/>
                <a:sym typeface="Roboto"/>
              </a:rPr>
              <a:t>two</a:t>
            </a:r>
            <a:r>
              <a:rPr b="1" i="0" lang="en" sz="1800" u="none" cap="none" strike="noStrike">
                <a:solidFill>
                  <a:srgbClr val="172B4D"/>
                </a:solidFill>
                <a:highlight>
                  <a:srgbClr val="FFFFFF"/>
                </a:highlight>
                <a:latin typeface="Roboto"/>
                <a:ea typeface="Roboto"/>
                <a:cs typeface="Roboto"/>
                <a:sym typeface="Roboto"/>
              </a:rPr>
              <a:t> populations</a:t>
            </a:r>
            <a:r>
              <a:rPr b="0" i="0" lang="en" sz="1800" u="none" cap="none" strike="noStrike">
                <a:solidFill>
                  <a:srgbClr val="172B4D"/>
                </a:solidFill>
                <a:highlight>
                  <a:srgbClr val="FFFFFF"/>
                </a:highlight>
                <a:latin typeface="Roboto"/>
                <a:ea typeface="Roboto"/>
                <a:cs typeface="Roboto"/>
                <a:sym typeface="Roboto"/>
              </a:rPr>
              <a:t> through its sample data, we try to </a:t>
            </a:r>
            <a:r>
              <a:rPr b="1" i="0" lang="en" sz="1800" u="none" cap="none" strike="noStrike">
                <a:solidFill>
                  <a:srgbClr val="FF0000"/>
                </a:solidFill>
                <a:highlight>
                  <a:srgbClr val="FFFFFF"/>
                </a:highlight>
                <a:latin typeface="Roboto"/>
                <a:ea typeface="Roboto"/>
                <a:cs typeface="Roboto"/>
                <a:sym typeface="Roboto"/>
              </a:rPr>
              <a:t>compare the means of two sample populations</a:t>
            </a:r>
            <a:r>
              <a:rPr b="0" i="0" lang="en" sz="1800" u="none" cap="none" strike="noStrike">
                <a:solidFill>
                  <a:srgbClr val="172B4D"/>
                </a:solidFill>
                <a:highlight>
                  <a:srgbClr val="FFFFFF"/>
                </a:highlight>
                <a:latin typeface="Roboto"/>
                <a:ea typeface="Roboto"/>
                <a:cs typeface="Roboto"/>
                <a:sym typeface="Roboto"/>
              </a:rPr>
              <a:t> from </a:t>
            </a:r>
            <a:r>
              <a:rPr b="1" i="0" lang="en" sz="1800" u="none" cap="none" strike="noStrike">
                <a:solidFill>
                  <a:srgbClr val="FF0000"/>
                </a:solidFill>
                <a:highlight>
                  <a:srgbClr val="FFFFFF"/>
                </a:highlight>
                <a:latin typeface="Roboto"/>
                <a:ea typeface="Roboto"/>
                <a:cs typeface="Roboto"/>
                <a:sym typeface="Roboto"/>
              </a:rPr>
              <a:t>which two different </a:t>
            </a:r>
            <a:r>
              <a:rPr b="1" lang="en" sz="1800">
                <a:solidFill>
                  <a:srgbClr val="FF0000"/>
                </a:solidFill>
                <a:highlight>
                  <a:srgbClr val="FFFFFF"/>
                </a:highlight>
                <a:latin typeface="Roboto"/>
                <a:ea typeface="Roboto"/>
                <a:cs typeface="Roboto"/>
                <a:sym typeface="Roboto"/>
              </a:rPr>
              <a:t>populations </a:t>
            </a:r>
            <a:r>
              <a:rPr b="1" i="0" lang="en" sz="1800" u="none" cap="none" strike="noStrike">
                <a:solidFill>
                  <a:srgbClr val="FF0000"/>
                </a:solidFill>
                <a:highlight>
                  <a:srgbClr val="FFFFFF"/>
                </a:highlight>
                <a:latin typeface="Roboto"/>
                <a:ea typeface="Roboto"/>
                <a:cs typeface="Roboto"/>
                <a:sym typeface="Roboto"/>
              </a:rPr>
              <a:t>are drawn</a:t>
            </a:r>
            <a:r>
              <a:rPr b="0" i="0" lang="en" sz="1800" u="none" cap="none" strike="noStrike">
                <a:solidFill>
                  <a:srgbClr val="172B4D"/>
                </a:solidFill>
                <a:highlight>
                  <a:srgbClr val="FFFFFF"/>
                </a:highlight>
                <a:latin typeface="Roboto"/>
                <a:ea typeface="Roboto"/>
                <a:cs typeface="Roboto"/>
                <a:sym typeface="Roboto"/>
              </a:rPr>
              <a:t>. It helps us to test whether the population means of the two groups are equal or not.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d31e7bf505_0_1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243" name="Google Shape;243;gd31e7bf505_0_1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4" name="Google Shape;244;gd31e7bf505_0_1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Two samples, two populations.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245" name="Google Shape;245;gd31e7bf505_0_15"/>
          <p:cNvSpPr/>
          <p:nvPr/>
        </p:nvSpPr>
        <p:spPr>
          <a:xfrm>
            <a:off x="4019900" y="2705000"/>
            <a:ext cx="1877700" cy="1837800"/>
          </a:xfrm>
          <a:prstGeom prst="ellipse">
            <a:avLst/>
          </a:prstGeom>
          <a:solidFill>
            <a:srgbClr val="E0666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d31e7bf505_0_15"/>
          <p:cNvSpPr/>
          <p:nvPr/>
        </p:nvSpPr>
        <p:spPr>
          <a:xfrm>
            <a:off x="6610700" y="2705000"/>
            <a:ext cx="1877700" cy="1837800"/>
          </a:xfrm>
          <a:prstGeom prst="ellipse">
            <a:avLst/>
          </a:prstGeom>
          <a:solidFill>
            <a:srgbClr val="93C47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d31e7bf505_0_15"/>
          <p:cNvSpPr/>
          <p:nvPr/>
        </p:nvSpPr>
        <p:spPr>
          <a:xfrm>
            <a:off x="4482675" y="3144500"/>
            <a:ext cx="304200" cy="304200"/>
          </a:xfrm>
          <a:prstGeom prst="ellipse">
            <a:avLst/>
          </a:prstGeom>
          <a:solidFill>
            <a:srgbClr val="FF99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d31e7bf505_0_15"/>
          <p:cNvSpPr/>
          <p:nvPr/>
        </p:nvSpPr>
        <p:spPr>
          <a:xfrm>
            <a:off x="901275" y="3525500"/>
            <a:ext cx="304200" cy="304200"/>
          </a:xfrm>
          <a:prstGeom prst="ellipse">
            <a:avLst/>
          </a:prstGeom>
          <a:solidFill>
            <a:srgbClr val="274E1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d31e7bf505_0_15"/>
          <p:cNvSpPr/>
          <p:nvPr/>
        </p:nvSpPr>
        <p:spPr>
          <a:xfrm>
            <a:off x="901275" y="2687300"/>
            <a:ext cx="304200" cy="304200"/>
          </a:xfrm>
          <a:prstGeom prst="ellipse">
            <a:avLst/>
          </a:prstGeom>
          <a:solidFill>
            <a:srgbClr val="FF99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d31e7bf505_0_15"/>
          <p:cNvSpPr/>
          <p:nvPr/>
        </p:nvSpPr>
        <p:spPr>
          <a:xfrm>
            <a:off x="6997275" y="3220700"/>
            <a:ext cx="304200" cy="304200"/>
          </a:xfrm>
          <a:prstGeom prst="ellipse">
            <a:avLst/>
          </a:prstGeom>
          <a:solidFill>
            <a:srgbClr val="274E1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d31e7bf505_0_15"/>
          <p:cNvSpPr txBox="1"/>
          <p:nvPr/>
        </p:nvSpPr>
        <p:spPr>
          <a:xfrm>
            <a:off x="4155500" y="2182500"/>
            <a:ext cx="166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Population A</a:t>
            </a:r>
            <a:endParaRPr b="1"/>
          </a:p>
        </p:txBody>
      </p:sp>
      <p:sp>
        <p:nvSpPr>
          <p:cNvPr id="252" name="Google Shape;252;gd31e7bf505_0_15"/>
          <p:cNvSpPr txBox="1"/>
          <p:nvPr/>
        </p:nvSpPr>
        <p:spPr>
          <a:xfrm>
            <a:off x="6672000" y="2204600"/>
            <a:ext cx="166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Population B</a:t>
            </a:r>
            <a:endParaRPr b="1"/>
          </a:p>
        </p:txBody>
      </p:sp>
      <p:sp>
        <p:nvSpPr>
          <p:cNvPr id="253" name="Google Shape;253;gd31e7bf505_0_15"/>
          <p:cNvSpPr txBox="1"/>
          <p:nvPr/>
        </p:nvSpPr>
        <p:spPr>
          <a:xfrm>
            <a:off x="1183700" y="2639700"/>
            <a:ext cx="166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Sample from</a:t>
            </a:r>
            <a:r>
              <a:rPr b="1" lang="en"/>
              <a:t> A</a:t>
            </a:r>
            <a:endParaRPr b="1"/>
          </a:p>
        </p:txBody>
      </p:sp>
      <p:sp>
        <p:nvSpPr>
          <p:cNvPr id="254" name="Google Shape;254;gd31e7bf505_0_15"/>
          <p:cNvSpPr txBox="1"/>
          <p:nvPr/>
        </p:nvSpPr>
        <p:spPr>
          <a:xfrm>
            <a:off x="1183700" y="3477900"/>
            <a:ext cx="166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Sample from B</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gd31e7bf505_0_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260" name="Google Shape;260;gd31e7bf505_0_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1" name="Google Shape;261;gd31e7bf505_0_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What happens if we want to determine up to which extent the means of </a:t>
            </a:r>
            <a:r>
              <a:rPr b="1" i="0" lang="en" sz="1800" u="none" cap="none" strike="noStrike">
                <a:solidFill>
                  <a:srgbClr val="FF0000"/>
                </a:solidFill>
                <a:highlight>
                  <a:srgbClr val="FFFFFF"/>
                </a:highlight>
                <a:latin typeface="Roboto"/>
                <a:ea typeface="Roboto"/>
                <a:cs typeface="Roboto"/>
                <a:sym typeface="Roboto"/>
              </a:rPr>
              <a:t>two sample populations are the same</a:t>
            </a:r>
            <a:r>
              <a:rPr b="0" i="0" lang="en" sz="1800" u="none" cap="none" strike="noStrike">
                <a:solidFill>
                  <a:srgbClr val="172B4D"/>
                </a:solidFill>
                <a:highlight>
                  <a:srgbClr val="FFFFFF"/>
                </a:highlight>
                <a:latin typeface="Roboto"/>
                <a:ea typeface="Roboto"/>
                <a:cs typeface="Roboto"/>
                <a:sym typeface="Roboto"/>
              </a:rPr>
              <a:t>?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None/>
            </a:pPr>
            <a:r>
              <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Here instead of drawing an inference on </a:t>
            </a:r>
            <a:r>
              <a:rPr b="1" i="0" lang="en" sz="1800" u="none" cap="none" strike="noStrike">
                <a:solidFill>
                  <a:srgbClr val="172B4D"/>
                </a:solidFill>
                <a:highlight>
                  <a:srgbClr val="FFFFFF"/>
                </a:highlight>
                <a:latin typeface="Roboto"/>
                <a:ea typeface="Roboto"/>
                <a:cs typeface="Roboto"/>
                <a:sym typeface="Roboto"/>
              </a:rPr>
              <a:t>one population</a:t>
            </a:r>
            <a:r>
              <a:rPr b="0" i="0" lang="en" sz="1800" u="none" cap="none" strike="noStrike">
                <a:solidFill>
                  <a:srgbClr val="172B4D"/>
                </a:solidFill>
                <a:highlight>
                  <a:srgbClr val="FFFFFF"/>
                </a:highlight>
                <a:latin typeface="Roboto"/>
                <a:ea typeface="Roboto"/>
                <a:cs typeface="Roboto"/>
                <a:sym typeface="Roboto"/>
              </a:rPr>
              <a:t> through its sample data, we try to </a:t>
            </a:r>
            <a:r>
              <a:rPr b="1" i="0" lang="en" sz="1800" u="none" cap="none" strike="noStrike">
                <a:solidFill>
                  <a:srgbClr val="FF0000"/>
                </a:solidFill>
                <a:highlight>
                  <a:srgbClr val="FFFFFF"/>
                </a:highlight>
                <a:latin typeface="Roboto"/>
                <a:ea typeface="Roboto"/>
                <a:cs typeface="Roboto"/>
                <a:sym typeface="Roboto"/>
              </a:rPr>
              <a:t>compare the means of two sample populations</a:t>
            </a:r>
            <a:r>
              <a:rPr b="0" i="0" lang="en" sz="1800" u="none" cap="none" strike="noStrike">
                <a:solidFill>
                  <a:srgbClr val="172B4D"/>
                </a:solidFill>
                <a:highlight>
                  <a:srgbClr val="FFFFFF"/>
                </a:highlight>
                <a:latin typeface="Roboto"/>
                <a:ea typeface="Roboto"/>
                <a:cs typeface="Roboto"/>
                <a:sym typeface="Roboto"/>
              </a:rPr>
              <a:t> from </a:t>
            </a:r>
            <a:r>
              <a:rPr b="1" i="0" lang="en" sz="1800" u="none" cap="none" strike="noStrike">
                <a:solidFill>
                  <a:srgbClr val="FF0000"/>
                </a:solidFill>
                <a:highlight>
                  <a:srgbClr val="FFFFFF"/>
                </a:highlight>
                <a:latin typeface="Roboto"/>
                <a:ea typeface="Roboto"/>
                <a:cs typeface="Roboto"/>
                <a:sym typeface="Roboto"/>
              </a:rPr>
              <a:t>which two different sample sets are drawn</a:t>
            </a:r>
            <a:r>
              <a:rPr b="0" i="0" lang="en" sz="1800" u="none" cap="none" strike="noStrike">
                <a:solidFill>
                  <a:srgbClr val="172B4D"/>
                </a:solidFill>
                <a:highlight>
                  <a:srgbClr val="FFFFFF"/>
                </a:highlight>
                <a:latin typeface="Roboto"/>
                <a:ea typeface="Roboto"/>
                <a:cs typeface="Roboto"/>
                <a:sym typeface="Roboto"/>
              </a:rPr>
              <a:t>. It helps us to test whether the population means of the two groups are equal or not.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62" name="Google Shape;262;gd31e7bf505_0_9"/>
          <p:cNvPicPr preferRelativeResize="0"/>
          <p:nvPr/>
        </p:nvPicPr>
        <p:blipFill>
          <a:blip r:embed="rId4">
            <a:alphaModFix/>
          </a:blip>
          <a:stretch>
            <a:fillRect/>
          </a:stretch>
        </p:blipFill>
        <p:spPr>
          <a:xfrm>
            <a:off x="3273400" y="2452706"/>
            <a:ext cx="3315125" cy="29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gab71fbad12_0_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a:t>
            </a:r>
            <a:endParaRPr b="0" i="0" sz="2100" u="none" cap="none" strike="noStrike">
              <a:solidFill>
                <a:srgbClr val="2DC5FA"/>
              </a:solidFill>
              <a:latin typeface="Montserrat"/>
              <a:ea typeface="Montserrat"/>
              <a:cs typeface="Montserrat"/>
              <a:sym typeface="Montserrat"/>
            </a:endParaRPr>
          </a:p>
        </p:txBody>
      </p:sp>
      <p:sp>
        <p:nvSpPr>
          <p:cNvPr id="268" name="Google Shape;268;gab71fbad12_0_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9" name="Google Shape;269;gab71fbad12_0_1"/>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rPr b="0" i="0" lang="en" sz="1650" u="none" cap="none" strike="noStrike">
                <a:solidFill>
                  <a:srgbClr val="172B4D"/>
                </a:solidFill>
                <a:highlight>
                  <a:srgbClr val="FFFFFF"/>
                </a:highlight>
                <a:latin typeface="Roboto"/>
                <a:ea typeface="Roboto"/>
                <a:cs typeface="Roboto"/>
                <a:sym typeface="Roboto"/>
              </a:rPr>
              <a:t>Some of the assumptions on the data before we can use this test are:</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Populations from which the samples are drawn is assumed to be </a:t>
            </a:r>
            <a:r>
              <a:rPr b="1" i="0" lang="en" sz="1650" u="none" cap="none" strike="noStrike">
                <a:solidFill>
                  <a:srgbClr val="172B4D"/>
                </a:solidFill>
                <a:highlight>
                  <a:srgbClr val="FFFFFF"/>
                </a:highlight>
                <a:latin typeface="Roboto"/>
                <a:ea typeface="Roboto"/>
                <a:cs typeface="Roboto"/>
                <a:sym typeface="Roboto"/>
              </a:rPr>
              <a:t>normally distributed</a:t>
            </a:r>
            <a:endParaRPr b="1"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Sample data has continuous values and not discrete</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1" i="0" lang="en" sz="1650" u="none" cap="none" strike="noStrike">
                <a:solidFill>
                  <a:srgbClr val="172B4D"/>
                </a:solidFill>
                <a:highlight>
                  <a:srgbClr val="FFFFFF"/>
                </a:highlight>
                <a:latin typeface="Roboto"/>
                <a:ea typeface="Roboto"/>
                <a:cs typeface="Roboto"/>
                <a:sym typeface="Roboto"/>
              </a:rPr>
              <a:t>Random sample</a:t>
            </a:r>
            <a:r>
              <a:rPr b="0" i="0" lang="en" sz="1650" u="none" cap="none" strike="noStrike">
                <a:solidFill>
                  <a:srgbClr val="172B4D"/>
                </a:solidFill>
                <a:highlight>
                  <a:srgbClr val="FFFFFF"/>
                </a:highlight>
                <a:latin typeface="Roboto"/>
                <a:ea typeface="Roboto"/>
                <a:cs typeface="Roboto"/>
                <a:sym typeface="Roboto"/>
              </a:rPr>
              <a:t>s must be drawn from the populations</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Data in </a:t>
            </a:r>
            <a:r>
              <a:rPr b="1" i="0" lang="en" sz="1650" u="none" cap="none" strike="noStrike">
                <a:solidFill>
                  <a:srgbClr val="FF0000"/>
                </a:solidFill>
                <a:highlight>
                  <a:srgbClr val="FFFFFF"/>
                </a:highlight>
                <a:latin typeface="Roboto"/>
                <a:ea typeface="Roboto"/>
                <a:cs typeface="Roboto"/>
                <a:sym typeface="Roboto"/>
              </a:rPr>
              <a:t>the two samples must be independent of each other</a:t>
            </a:r>
            <a:endParaRPr b="1" i="0" sz="1650" u="none" cap="none" strike="noStrike">
              <a:solidFill>
                <a:srgbClr val="FF0000"/>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gd2162c7c33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TWO SAMPLE T-TEST: DOING THE CALCULATIONS</a:t>
            </a:r>
            <a:endParaRPr b="0" i="0" sz="2100" u="none" cap="none" strike="noStrike">
              <a:solidFill>
                <a:srgbClr val="2DC5FA"/>
              </a:solidFill>
              <a:latin typeface="Montserrat"/>
              <a:ea typeface="Montserrat"/>
              <a:cs typeface="Montserrat"/>
              <a:sym typeface="Montserrat"/>
            </a:endParaRPr>
          </a:p>
        </p:txBody>
      </p:sp>
      <p:sp>
        <p:nvSpPr>
          <p:cNvPr id="275" name="Google Shape;275;gd2162c7c33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6" name="Google Shape;276;gd2162c7c33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lang="en" sz="1650">
                <a:solidFill>
                  <a:srgbClr val="172B4D"/>
                </a:solidFill>
                <a:highlight>
                  <a:srgbClr val="FFFFFF"/>
                </a:highlight>
                <a:latin typeface="Roboto"/>
                <a:ea typeface="Roboto"/>
                <a:cs typeface="Roboto"/>
                <a:sym typeface="Roboto"/>
              </a:rPr>
              <a:t>We need to compute </a:t>
            </a:r>
            <a:r>
              <a:rPr b="1" lang="en" sz="1650">
                <a:solidFill>
                  <a:srgbClr val="172B4D"/>
                </a:solidFill>
                <a:highlight>
                  <a:srgbClr val="FFFFFF"/>
                </a:highlight>
                <a:latin typeface="Roboto"/>
                <a:ea typeface="Roboto"/>
                <a:cs typeface="Roboto"/>
                <a:sym typeface="Roboto"/>
              </a:rPr>
              <a:t>our statistic</a:t>
            </a:r>
            <a:r>
              <a:rPr lang="en" sz="1650">
                <a:solidFill>
                  <a:srgbClr val="172B4D"/>
                </a:solidFill>
                <a:highlight>
                  <a:srgbClr val="FFFFFF"/>
                </a:highlight>
                <a:latin typeface="Roboto"/>
                <a:ea typeface="Roboto"/>
                <a:cs typeface="Roboto"/>
                <a:sym typeface="Roboto"/>
              </a:rPr>
              <a:t>, that is based on the difference between the sample means:</a:t>
            </a:r>
            <a:endParaRPr sz="1650">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None/>
            </a:pPr>
            <a:r>
              <a:t/>
            </a:r>
            <a:endParaRPr sz="1650">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1800"/>
              </a:spcBef>
              <a:spcAft>
                <a:spcPts val="0"/>
              </a:spcAft>
              <a:buClr>
                <a:srgbClr val="172B4D"/>
              </a:buClr>
              <a:buSzPts val="1650"/>
              <a:buFont typeface="Roboto"/>
              <a:buChar char="●"/>
            </a:pPr>
            <a:r>
              <a:rPr lang="en" sz="1650">
                <a:solidFill>
                  <a:srgbClr val="172B4D"/>
                </a:solidFill>
                <a:highlight>
                  <a:srgbClr val="FFFFFF"/>
                </a:highlight>
                <a:latin typeface="Roboto"/>
                <a:ea typeface="Roboto"/>
                <a:cs typeface="Roboto"/>
                <a:sym typeface="Roboto"/>
              </a:rPr>
              <a:t>If:</a:t>
            </a:r>
            <a:endParaRPr sz="1650">
              <a:solidFill>
                <a:srgbClr val="172B4D"/>
              </a:solidFill>
              <a:highlight>
                <a:srgbClr val="FFFFFF"/>
              </a:highlight>
              <a:latin typeface="Roboto"/>
              <a:ea typeface="Roboto"/>
              <a:cs typeface="Roboto"/>
              <a:sym typeface="Roboto"/>
            </a:endParaRPr>
          </a:p>
          <a:p>
            <a:pPr indent="-333375" lvl="1" marL="1371600" marR="0" rtl="0" algn="l">
              <a:lnSpc>
                <a:spcPct val="115000"/>
              </a:lnSpc>
              <a:spcBef>
                <a:spcPts val="0"/>
              </a:spcBef>
              <a:spcAft>
                <a:spcPts val="0"/>
              </a:spcAft>
              <a:buClr>
                <a:srgbClr val="172B4D"/>
              </a:buClr>
              <a:buSzPts val="1650"/>
              <a:buFont typeface="Roboto"/>
              <a:buChar char="○"/>
            </a:pPr>
            <a:r>
              <a:rPr lang="en" sz="1650">
                <a:solidFill>
                  <a:srgbClr val="172B4D"/>
                </a:solidFill>
                <a:highlight>
                  <a:srgbClr val="FFFFFF"/>
                </a:highlight>
                <a:latin typeface="Roboto"/>
                <a:ea typeface="Roboto"/>
                <a:cs typeface="Roboto"/>
                <a:sym typeface="Roboto"/>
              </a:rPr>
              <a:t>min(n1,n2) &lt; 30  use the </a:t>
            </a:r>
            <a:r>
              <a:rPr b="1" lang="en" sz="1650">
                <a:solidFill>
                  <a:srgbClr val="FF0000"/>
                </a:solidFill>
                <a:highlight>
                  <a:srgbClr val="FFFFFF"/>
                </a:highlight>
                <a:latin typeface="Roboto"/>
                <a:ea typeface="Roboto"/>
                <a:cs typeface="Roboto"/>
                <a:sym typeface="Roboto"/>
              </a:rPr>
              <a:t>t-Student distribution</a:t>
            </a:r>
            <a:endParaRPr b="1" sz="1650">
              <a:solidFill>
                <a:srgbClr val="FF0000"/>
              </a:solidFill>
              <a:highlight>
                <a:srgbClr val="FFFFFF"/>
              </a:highlight>
              <a:latin typeface="Roboto"/>
              <a:ea typeface="Roboto"/>
              <a:cs typeface="Roboto"/>
              <a:sym typeface="Roboto"/>
            </a:endParaRPr>
          </a:p>
          <a:p>
            <a:pPr indent="-333375" lvl="1" marL="1371600" rtl="0" algn="l">
              <a:lnSpc>
                <a:spcPct val="115000"/>
              </a:lnSpc>
              <a:spcBef>
                <a:spcPts val="0"/>
              </a:spcBef>
              <a:spcAft>
                <a:spcPts val="0"/>
              </a:spcAft>
              <a:buClr>
                <a:srgbClr val="172B4D"/>
              </a:buClr>
              <a:buSzPts val="1650"/>
              <a:buFont typeface="Roboto"/>
              <a:buChar char="○"/>
            </a:pPr>
            <a:r>
              <a:rPr lang="en" sz="1650">
                <a:solidFill>
                  <a:srgbClr val="172B4D"/>
                </a:solidFill>
                <a:highlight>
                  <a:schemeClr val="lt1"/>
                </a:highlight>
                <a:latin typeface="Roboto"/>
                <a:ea typeface="Roboto"/>
                <a:cs typeface="Roboto"/>
                <a:sym typeface="Roboto"/>
              </a:rPr>
              <a:t>use the </a:t>
            </a:r>
            <a:r>
              <a:rPr b="1" lang="en" sz="1650">
                <a:solidFill>
                  <a:srgbClr val="FF0000"/>
                </a:solidFill>
                <a:highlight>
                  <a:schemeClr val="lt1"/>
                </a:highlight>
                <a:latin typeface="Roboto"/>
                <a:ea typeface="Roboto"/>
                <a:cs typeface="Roboto"/>
                <a:sym typeface="Roboto"/>
              </a:rPr>
              <a:t>normal distribution</a:t>
            </a:r>
            <a:endParaRPr b="1" sz="1650">
              <a:solidFill>
                <a:srgbClr val="FF0000"/>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Use a </a:t>
            </a:r>
            <a:r>
              <a:rPr b="1" lang="en" sz="1800">
                <a:solidFill>
                  <a:srgbClr val="FF0000"/>
                </a:solidFill>
                <a:highlight>
                  <a:srgbClr val="FFFFFF"/>
                </a:highlight>
                <a:latin typeface="Roboto"/>
                <a:ea typeface="Roboto"/>
                <a:cs typeface="Roboto"/>
                <a:sym typeface="Roboto"/>
              </a:rPr>
              <a:t>two sided test.</a:t>
            </a:r>
            <a:endParaRPr b="1" i="0" sz="1800" u="none" cap="none" strike="noStrike">
              <a:solidFill>
                <a:srgbClr val="FF000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77" name="Google Shape;277;gd2162c7c33_0_0"/>
          <p:cNvPicPr preferRelativeResize="0"/>
          <p:nvPr/>
        </p:nvPicPr>
        <p:blipFill>
          <a:blip r:embed="rId4">
            <a:alphaModFix/>
          </a:blip>
          <a:stretch>
            <a:fillRect/>
          </a:stretch>
        </p:blipFill>
        <p:spPr>
          <a:xfrm>
            <a:off x="3579775" y="2098000"/>
            <a:ext cx="1495250" cy="82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gab71fbad12_0_1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USE CASE </a:t>
            </a:r>
            <a:r>
              <a:rPr b="1" i="0" lang="en" sz="2100" u="none" cap="none" strike="noStrike">
                <a:solidFill>
                  <a:srgbClr val="2DC5FA"/>
                </a:solidFill>
                <a:latin typeface="Montserrat"/>
                <a:ea typeface="Montserrat"/>
                <a:cs typeface="Montserrat"/>
                <a:sym typeface="Montserrat"/>
              </a:rPr>
              <a:t>EXAMPLE</a:t>
            </a:r>
            <a:endParaRPr b="0" i="0" sz="2100" u="none" cap="none" strike="noStrike">
              <a:solidFill>
                <a:srgbClr val="2DC5FA"/>
              </a:solidFill>
              <a:latin typeface="Montserrat"/>
              <a:ea typeface="Montserrat"/>
              <a:cs typeface="Montserrat"/>
              <a:sym typeface="Montserrat"/>
            </a:endParaRPr>
          </a:p>
        </p:txBody>
      </p:sp>
      <p:sp>
        <p:nvSpPr>
          <p:cNvPr id="283" name="Google Shape;283;gab71fbad12_0_1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84" name="Google Shape;284;gab71fbad12_0_1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07975" lvl="0" marL="457200" marR="0" rtl="0" algn="l">
              <a:lnSpc>
                <a:spcPct val="115000"/>
              </a:lnSpc>
              <a:spcBef>
                <a:spcPts val="180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A psychologist was interested in exploring whether or not male and female college students have different driving behaviors.</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l">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 There were a number of ways that she could quantify driving behaviors. She opted to focus on the fastest speed ever driven by an individual. Therefore, the particular statistical question she framed was as follows</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l">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 Is the mean fastest speed driven by male college students different than the mean fastest speed driven by female college students? </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l">
              <a:lnSpc>
                <a:spcPct val="115000"/>
              </a:lnSpc>
              <a:spcBef>
                <a:spcPts val="0"/>
              </a:spcBef>
              <a:spcAft>
                <a:spcPts val="0"/>
              </a:spcAft>
              <a:buClr>
                <a:srgbClr val="172B4D"/>
              </a:buClr>
              <a:buSzPts val="1250"/>
              <a:buFont typeface="Roboto"/>
              <a:buChar char="●"/>
            </a:pPr>
            <a:r>
              <a:rPr b="0" i="0" lang="en" sz="1250" u="none" cap="none" strike="noStrike">
                <a:solidFill>
                  <a:srgbClr val="172B4D"/>
                </a:solidFill>
                <a:highlight>
                  <a:srgbClr val="FFFFFF"/>
                </a:highlight>
                <a:latin typeface="Roboto"/>
                <a:ea typeface="Roboto"/>
                <a:cs typeface="Roboto"/>
                <a:sym typeface="Roboto"/>
              </a:rPr>
              <a:t>She conducted a survey of a random n = 34 male college students and a random m = 29 female college students. Here is a descriptive summary of the results of her survey:</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250"/>
              <a:buFont typeface="Arial"/>
              <a:buNone/>
            </a:pPr>
            <a:r>
              <a:rPr b="0" i="0" lang="en" sz="1250" u="none" cap="none" strike="noStrike">
                <a:solidFill>
                  <a:srgbClr val="172B4D"/>
                </a:solidFill>
                <a:highlight>
                  <a:srgbClr val="FFFFFF"/>
                </a:highlight>
                <a:latin typeface="Roboto"/>
                <a:ea typeface="Roboto"/>
                <a:cs typeface="Roboto"/>
                <a:sym typeface="Roboto"/>
              </a:rPr>
              <a:t>Males: sample</a:t>
            </a:r>
            <a:r>
              <a:rPr lang="en" sz="1250">
                <a:solidFill>
                  <a:srgbClr val="172B4D"/>
                </a:solidFill>
                <a:highlight>
                  <a:srgbClr val="FFFFFF"/>
                </a:highlight>
                <a:latin typeface="Roboto"/>
                <a:ea typeface="Roboto"/>
                <a:cs typeface="Roboto"/>
                <a:sym typeface="Roboto"/>
              </a:rPr>
              <a:t> size</a:t>
            </a:r>
            <a:r>
              <a:rPr b="0" i="0" lang="en" sz="1250" u="none" cap="none" strike="noStrike">
                <a:solidFill>
                  <a:srgbClr val="172B4D"/>
                </a:solidFill>
                <a:highlight>
                  <a:srgbClr val="FFFFFF"/>
                </a:highlight>
                <a:latin typeface="Roboto"/>
                <a:ea typeface="Roboto"/>
                <a:cs typeface="Roboto"/>
                <a:sym typeface="Roboto"/>
              </a:rPr>
              <a:t> = 34 Sample mean = 105.5 Sample standard deviation: 20.1</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250"/>
              <a:buFont typeface="Arial"/>
              <a:buNone/>
            </a:pPr>
            <a:r>
              <a:rPr b="0" i="0" lang="en" sz="1250" u="none" cap="none" strike="noStrike">
                <a:solidFill>
                  <a:srgbClr val="172B4D"/>
                </a:solidFill>
                <a:highlight>
                  <a:srgbClr val="FFFFFF"/>
                </a:highlight>
                <a:latin typeface="Roboto"/>
                <a:ea typeface="Roboto"/>
                <a:cs typeface="Roboto"/>
                <a:sym typeface="Roboto"/>
              </a:rPr>
              <a:t>Females: sample</a:t>
            </a:r>
            <a:r>
              <a:rPr lang="en" sz="1250">
                <a:solidFill>
                  <a:srgbClr val="172B4D"/>
                </a:solidFill>
                <a:highlight>
                  <a:srgbClr val="FFFFFF"/>
                </a:highlight>
                <a:latin typeface="Roboto"/>
                <a:ea typeface="Roboto"/>
                <a:cs typeface="Roboto"/>
                <a:sym typeface="Roboto"/>
              </a:rPr>
              <a:t> size </a:t>
            </a:r>
            <a:r>
              <a:rPr b="0" i="0" lang="en" sz="1250" u="none" cap="none" strike="noStrike">
                <a:solidFill>
                  <a:srgbClr val="172B4D"/>
                </a:solidFill>
                <a:highlight>
                  <a:srgbClr val="FFFFFF"/>
                </a:highlight>
                <a:latin typeface="Roboto"/>
                <a:ea typeface="Roboto"/>
                <a:cs typeface="Roboto"/>
                <a:sym typeface="Roboto"/>
              </a:rPr>
              <a:t> = 29 Sample mean = 90.0 Sample standard deviation:12.2</a:t>
            </a:r>
            <a:endParaRPr b="0" i="0" sz="12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300"/>
              </a:spcBef>
              <a:spcAft>
                <a:spcPts val="0"/>
              </a:spcAft>
              <a:buClr>
                <a:srgbClr val="000000"/>
              </a:buClr>
              <a:buSzPts val="1650"/>
              <a:buFont typeface="Arial"/>
              <a:buNone/>
            </a:pPr>
            <a:r>
              <a:t/>
            </a:r>
            <a:endParaRPr b="1"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ge28676adf4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USE CASE </a:t>
            </a:r>
            <a:r>
              <a:rPr b="1" i="0" lang="en" sz="2100" u="none" cap="none" strike="noStrike">
                <a:solidFill>
                  <a:srgbClr val="2DC5FA"/>
                </a:solidFill>
                <a:latin typeface="Montserrat"/>
                <a:ea typeface="Montserrat"/>
                <a:cs typeface="Montserrat"/>
                <a:sym typeface="Montserrat"/>
              </a:rPr>
              <a:t>EXAMPLE</a:t>
            </a:r>
            <a:endParaRPr b="0" i="0" sz="2100" u="none" cap="none" strike="noStrike">
              <a:solidFill>
                <a:srgbClr val="2DC5FA"/>
              </a:solidFill>
              <a:latin typeface="Montserrat"/>
              <a:ea typeface="Montserrat"/>
              <a:cs typeface="Montserrat"/>
              <a:sym typeface="Montserrat"/>
            </a:endParaRPr>
          </a:p>
        </p:txBody>
      </p:sp>
      <p:sp>
        <p:nvSpPr>
          <p:cNvPr id="290" name="Google Shape;290;ge28676adf4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91" name="Google Shape;291;ge28676adf4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t/>
            </a:r>
            <a:endParaRPr sz="12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sz="12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sz="12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sz="12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sz="12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sz="12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rPr lang="en" sz="1650">
                <a:solidFill>
                  <a:srgbClr val="172B4D"/>
                </a:solidFill>
                <a:highlight>
                  <a:srgbClr val="FFFFFF"/>
                </a:highlight>
                <a:latin typeface="Roboto"/>
                <a:ea typeface="Roboto"/>
                <a:cs typeface="Roboto"/>
                <a:sym typeface="Roboto"/>
              </a:rPr>
              <a:t>tc = </a:t>
            </a:r>
            <a:r>
              <a:rPr b="1" lang="en" sz="1650">
                <a:solidFill>
                  <a:srgbClr val="93C47D"/>
                </a:solidFill>
                <a:highlight>
                  <a:srgbClr val="FFFFFF"/>
                </a:highlight>
                <a:latin typeface="Roboto"/>
                <a:ea typeface="Roboto"/>
                <a:cs typeface="Roboto"/>
                <a:sym typeface="Roboto"/>
              </a:rPr>
              <a:t>stats.scipy.t.ppf(1-(0.05/2))</a:t>
            </a:r>
            <a:r>
              <a:rPr lang="en" sz="1650">
                <a:solidFill>
                  <a:srgbClr val="93C47D"/>
                </a:solidFill>
                <a:highlight>
                  <a:srgbClr val="FFFFFF"/>
                </a:highlight>
                <a:latin typeface="Roboto"/>
                <a:ea typeface="Roboto"/>
                <a:cs typeface="Roboto"/>
                <a:sym typeface="Roboto"/>
              </a:rPr>
              <a:t> </a:t>
            </a:r>
            <a:r>
              <a:rPr lang="en" sz="1650">
                <a:solidFill>
                  <a:srgbClr val="172B4D"/>
                </a:solidFill>
                <a:highlight>
                  <a:srgbClr val="FFFFFF"/>
                </a:highlight>
                <a:latin typeface="Roboto"/>
                <a:ea typeface="Roboto"/>
                <a:cs typeface="Roboto"/>
                <a:sym typeface="Roboto"/>
              </a:rPr>
              <a:t>= 2.05</a:t>
            </a:r>
            <a:endParaRPr sz="16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sz="16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sz="16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rPr lang="en" sz="1650">
                <a:solidFill>
                  <a:srgbClr val="172B4D"/>
                </a:solidFill>
                <a:highlight>
                  <a:srgbClr val="FFFFFF"/>
                </a:highlight>
                <a:latin typeface="Roboto"/>
                <a:ea typeface="Roboto"/>
                <a:cs typeface="Roboto"/>
                <a:sym typeface="Roboto"/>
              </a:rPr>
              <a:t>T = 3.76 &gt; 2.05 = tc -&gt; </a:t>
            </a:r>
            <a:r>
              <a:rPr b="1" lang="en" sz="1650">
                <a:solidFill>
                  <a:srgbClr val="FF0000"/>
                </a:solidFill>
                <a:highlight>
                  <a:srgbClr val="FFFFFF"/>
                </a:highlight>
                <a:latin typeface="Roboto"/>
                <a:ea typeface="Roboto"/>
                <a:cs typeface="Roboto"/>
                <a:sym typeface="Roboto"/>
              </a:rPr>
              <a:t>Reject the null hypothesis.</a:t>
            </a:r>
            <a:endParaRPr b="1" sz="1650">
              <a:solidFill>
                <a:srgbClr val="FF000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92" name="Google Shape;292;ge28676adf4_0_0"/>
          <p:cNvPicPr preferRelativeResize="0"/>
          <p:nvPr/>
        </p:nvPicPr>
        <p:blipFill>
          <a:blip r:embed="rId4">
            <a:alphaModFix/>
          </a:blip>
          <a:stretch>
            <a:fillRect/>
          </a:stretch>
        </p:blipFill>
        <p:spPr>
          <a:xfrm>
            <a:off x="768350" y="1521625"/>
            <a:ext cx="2231269" cy="77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